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8" r:id="rId5"/>
    <p:sldId id="267" r:id="rId6"/>
    <p:sldId id="261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35" autoAdjust="0"/>
    <p:restoredTop sz="94660"/>
  </p:normalViewPr>
  <p:slideViewPr>
    <p:cSldViewPr>
      <p:cViewPr varScale="1">
        <p:scale>
          <a:sx n="66" d="100"/>
          <a:sy n="66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4D1A3-9BB0-469F-95ED-83FB3072A86D}" type="datetimeFigureOut">
              <a:rPr lang="en-AU" smtClean="0"/>
              <a:t>16/02/2017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/>
              <a:t>normalisation_problems_2015_solution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095A3-5674-425E-9EEC-8570919374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034648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0E8E2-E17B-46FD-817E-75E0A0B6E086}" type="datetimeFigureOut">
              <a:rPr lang="en-AU" smtClean="0"/>
              <a:t>16/02/2017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/>
              <a:t>normalisation_problems_2015_solution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036E4-24F8-4DDC-91F8-1F0BD8CCA0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806078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F5D8D-01C8-42DF-B9AB-3670D2EE53A8}" type="datetime1">
              <a:rPr lang="en-AU" smtClean="0"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561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64F1-2CA3-4F30-B058-E9EB5C347E1D}" type="datetime1">
              <a:rPr lang="en-AU" smtClean="0"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6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603EF-622D-433D-8B85-9A69A781C5D2}" type="datetime1">
              <a:rPr lang="en-AU" smtClean="0"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866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05EC-0A85-4239-9313-128A39ED6550}" type="datetime1">
              <a:rPr lang="en-AU" smtClean="0"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84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1CD4-2B48-4ED8-B028-466EE1A2E509}" type="datetime1">
              <a:rPr lang="en-AU" smtClean="0"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865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34F1-8B1E-42E1-89CA-7BAFEAA2582A}" type="datetime1">
              <a:rPr lang="en-AU" smtClean="0"/>
              <a:t>16/02/2017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058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DC51-D4CF-4E20-A2F3-3A68C130FF89}" type="datetime1">
              <a:rPr lang="en-AU" smtClean="0"/>
              <a:t>16/02/2017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00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CD4DA-7E64-45DF-A7BB-A4EC50015E24}" type="datetime1">
              <a:rPr lang="en-AU" smtClean="0"/>
              <a:t>16/02/2017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60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4662A-1F38-405E-880A-94459BE5D2F5}" type="datetime1">
              <a:rPr lang="en-AU" smtClean="0"/>
              <a:t>16/02/2017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96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6111-39CF-46D7-9F8A-853B538AFFCA}" type="datetime1">
              <a:rPr lang="en-AU" smtClean="0"/>
              <a:t>16/02/2017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88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1389-4F7C-4362-B4FF-78A8BCFE0C24}" type="datetime1">
              <a:rPr lang="en-AU" smtClean="0"/>
              <a:t>16/02/2017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1953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856CE-1585-43D2-8454-A65C8E11EE49}" type="datetime1">
              <a:rPr lang="en-AU" smtClean="0"/>
              <a:t>16/02/2017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3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Normalisation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Solve the following problems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8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Raw Data</a:t>
            </a:r>
          </a:p>
        </p:txBody>
      </p:sp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8696325" cy="3455988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</p:spTree>
    <p:extLst>
      <p:ext uri="{BB962C8B-B14F-4D97-AF65-F5344CB8AC3E}">
        <p14:creationId xmlns:p14="http://schemas.microsoft.com/office/powerpoint/2010/main" val="2787762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1NF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771194"/>
              </p:ext>
            </p:extLst>
          </p:nvPr>
        </p:nvGraphicFramePr>
        <p:xfrm>
          <a:off x="457200" y="1600200"/>
          <a:ext cx="656307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083">
                  <a:extLst>
                    <a:ext uri="{9D8B030D-6E8A-4147-A177-3AD203B41FA5}">
                      <a16:colId xmlns:a16="http://schemas.microsoft.com/office/drawing/2014/main" val="598910109"/>
                    </a:ext>
                  </a:extLst>
                </a:gridCol>
                <a:gridCol w="1086146">
                  <a:extLst>
                    <a:ext uri="{9D8B030D-6E8A-4147-A177-3AD203B41FA5}">
                      <a16:colId xmlns:a16="http://schemas.microsoft.com/office/drawing/2014/main" val="3985413821"/>
                    </a:ext>
                  </a:extLst>
                </a:gridCol>
                <a:gridCol w="1647336">
                  <a:extLst>
                    <a:ext uri="{9D8B030D-6E8A-4147-A177-3AD203B41FA5}">
                      <a16:colId xmlns:a16="http://schemas.microsoft.com/office/drawing/2014/main" val="1382554671"/>
                    </a:ext>
                  </a:extLst>
                </a:gridCol>
                <a:gridCol w="977893">
                  <a:extLst>
                    <a:ext uri="{9D8B030D-6E8A-4147-A177-3AD203B41FA5}">
                      <a16:colId xmlns:a16="http://schemas.microsoft.com/office/drawing/2014/main" val="844421818"/>
                    </a:ext>
                  </a:extLst>
                </a:gridCol>
                <a:gridCol w="1312614">
                  <a:extLst>
                    <a:ext uri="{9D8B030D-6E8A-4147-A177-3AD203B41FA5}">
                      <a16:colId xmlns:a16="http://schemas.microsoft.com/office/drawing/2014/main" val="40788670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Tournament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Birth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275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Indiana Invitational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Fredrickson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21 July 1975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78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Cleveland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Albertson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28 September 1968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716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Des Moines Masters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Fredrickson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21 July 1975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157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Indiana Invitational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Masterson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14 March 1977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68160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</p:spTree>
    <p:extLst>
      <p:ext uri="{BB962C8B-B14F-4D97-AF65-F5344CB8AC3E}">
        <p14:creationId xmlns:p14="http://schemas.microsoft.com/office/powerpoint/2010/main" val="310277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29883"/>
            <a:ext cx="8229600" cy="1143000"/>
          </a:xfrm>
        </p:spPr>
        <p:txBody>
          <a:bodyPr/>
          <a:lstStyle/>
          <a:p>
            <a:r>
              <a:rPr lang="en-AU" dirty="0"/>
              <a:t>2NF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437615"/>
              </p:ext>
            </p:extLst>
          </p:nvPr>
        </p:nvGraphicFramePr>
        <p:xfrm>
          <a:off x="457200" y="1412473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970732537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95595714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16630785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2920364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Tournament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Winner’s 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Winners 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Tournament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560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Indiana Invitational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Fredrickson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505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Cleveland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Albertson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343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Des Moines Masters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Fredrickson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813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Indiana Invitational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Masterson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99395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31994"/>
              </p:ext>
            </p:extLst>
          </p:nvPr>
        </p:nvGraphicFramePr>
        <p:xfrm>
          <a:off x="457200" y="3978275"/>
          <a:ext cx="5770983" cy="2021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23661">
                  <a:extLst>
                    <a:ext uri="{9D8B030D-6E8A-4147-A177-3AD203B41FA5}">
                      <a16:colId xmlns:a16="http://schemas.microsoft.com/office/drawing/2014/main" val="3593537573"/>
                    </a:ext>
                  </a:extLst>
                </a:gridCol>
                <a:gridCol w="1923661">
                  <a:extLst>
                    <a:ext uri="{9D8B030D-6E8A-4147-A177-3AD203B41FA5}">
                      <a16:colId xmlns:a16="http://schemas.microsoft.com/office/drawing/2014/main" val="4236733028"/>
                    </a:ext>
                  </a:extLst>
                </a:gridCol>
                <a:gridCol w="1923661">
                  <a:extLst>
                    <a:ext uri="{9D8B030D-6E8A-4147-A177-3AD203B41FA5}">
                      <a16:colId xmlns:a16="http://schemas.microsoft.com/office/drawing/2014/main" val="699002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Winner’s 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Winner’s 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Birth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01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Fredrickson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21 July 1975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178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Albertson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28 September 1968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41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Masterson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14 March 1977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102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263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3NF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196060"/>
              </p:ext>
            </p:extLst>
          </p:nvPr>
        </p:nvGraphicFramePr>
        <p:xfrm>
          <a:off x="251520" y="1196752"/>
          <a:ext cx="5486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62799962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462300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Tournament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Tournament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830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Indiana Invitational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160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Cleveland 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1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Des Moines Masters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91681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179526"/>
              </p:ext>
            </p:extLst>
          </p:nvPr>
        </p:nvGraphicFramePr>
        <p:xfrm>
          <a:off x="2843808" y="278092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398906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8006991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52098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Player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Tournament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632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546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693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6762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483988"/>
              </p:ext>
            </p:extLst>
          </p:nvPr>
        </p:nvGraphicFramePr>
        <p:xfrm>
          <a:off x="457200" y="487299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6497454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98890032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0700779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6812621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Players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DOB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596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Chip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Masterson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14/03/1977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5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Fredrickson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21/07/1975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670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Albertson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/>
                        <a:t>28/09/1968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282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193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Problem 2: Normalise this data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7950" y="1557338"/>
          <a:ext cx="8928992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1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1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2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6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4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86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46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52039"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800" b="1" u="none" strike="noStrike" dirty="0">
                          <a:effectLst/>
                        </a:rPr>
                        <a:t>Bounces Online Books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Name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Address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Book purchased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Item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Date of purchase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Quantity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Total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Tom Jones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56 Latrobe </a:t>
                      </a:r>
                      <a:r>
                        <a:rPr lang="en-AU" sz="1200" u="none" strike="noStrike" dirty="0" err="1">
                          <a:effectLst/>
                        </a:rPr>
                        <a:t>Street,Melbourne</a:t>
                      </a:r>
                      <a:r>
                        <a:rPr lang="en-AU" sz="1200" u="none" strike="noStrike" dirty="0">
                          <a:effectLst/>
                        </a:rPr>
                        <a:t>, VIC 3000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Tom Jones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65 Latrobe Street,Melbourne, VIC 3000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Curiosity Killed the Cat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236 Smith Street, Collingwood VIC 3002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Lord of the Necklaces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$18.95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$37.90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237 Smith Street, Collingwood VIC 3002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45 High Street, Sydney, NSW, 2000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Hobby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$13.95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Sydney,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Lord of the Necklaces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Newcastle,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Girl in the Hornet's Nest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</p:spTree>
    <p:extLst>
      <p:ext uri="{BB962C8B-B14F-4D97-AF65-F5344CB8AC3E}">
        <p14:creationId xmlns:p14="http://schemas.microsoft.com/office/powerpoint/2010/main" val="3967865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1NF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1180123"/>
              </p:ext>
            </p:extLst>
          </p:nvPr>
        </p:nvGraphicFramePr>
        <p:xfrm>
          <a:off x="107505" y="1271588"/>
          <a:ext cx="8928991" cy="5469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9774">
                  <a:extLst>
                    <a:ext uri="{9D8B030D-6E8A-4147-A177-3AD203B41FA5}">
                      <a16:colId xmlns:a16="http://schemas.microsoft.com/office/drawing/2014/main" val="3589459986"/>
                    </a:ext>
                  </a:extLst>
                </a:gridCol>
                <a:gridCol w="937532">
                  <a:extLst>
                    <a:ext uri="{9D8B030D-6E8A-4147-A177-3AD203B41FA5}">
                      <a16:colId xmlns:a16="http://schemas.microsoft.com/office/drawing/2014/main" val="3583745811"/>
                    </a:ext>
                  </a:extLst>
                </a:gridCol>
                <a:gridCol w="780837">
                  <a:extLst>
                    <a:ext uri="{9D8B030D-6E8A-4147-A177-3AD203B41FA5}">
                      <a16:colId xmlns:a16="http://schemas.microsoft.com/office/drawing/2014/main" val="912278611"/>
                    </a:ext>
                  </a:extLst>
                </a:gridCol>
                <a:gridCol w="1076273">
                  <a:extLst>
                    <a:ext uri="{9D8B030D-6E8A-4147-A177-3AD203B41FA5}">
                      <a16:colId xmlns:a16="http://schemas.microsoft.com/office/drawing/2014/main" val="233864702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953403532"/>
                    </a:ext>
                  </a:extLst>
                </a:gridCol>
                <a:gridCol w="786849">
                  <a:extLst>
                    <a:ext uri="{9D8B030D-6E8A-4147-A177-3AD203B41FA5}">
                      <a16:colId xmlns:a16="http://schemas.microsoft.com/office/drawing/2014/main" val="3557444924"/>
                    </a:ext>
                  </a:extLst>
                </a:gridCol>
                <a:gridCol w="941697">
                  <a:extLst>
                    <a:ext uri="{9D8B030D-6E8A-4147-A177-3AD203B41FA5}">
                      <a16:colId xmlns:a16="http://schemas.microsoft.com/office/drawing/2014/main" val="3235826097"/>
                    </a:ext>
                  </a:extLst>
                </a:gridCol>
                <a:gridCol w="719726">
                  <a:extLst>
                    <a:ext uri="{9D8B030D-6E8A-4147-A177-3AD203B41FA5}">
                      <a16:colId xmlns:a16="http://schemas.microsoft.com/office/drawing/2014/main" val="1766300195"/>
                    </a:ext>
                  </a:extLst>
                </a:gridCol>
                <a:gridCol w="692821">
                  <a:extLst>
                    <a:ext uri="{9D8B030D-6E8A-4147-A177-3AD203B41FA5}">
                      <a16:colId xmlns:a16="http://schemas.microsoft.com/office/drawing/2014/main" val="3818914116"/>
                    </a:ext>
                  </a:extLst>
                </a:gridCol>
                <a:gridCol w="675331">
                  <a:extLst>
                    <a:ext uri="{9D8B030D-6E8A-4147-A177-3AD203B41FA5}">
                      <a16:colId xmlns:a16="http://schemas.microsoft.com/office/drawing/2014/main" val="2753822251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val="1614976412"/>
                    </a:ext>
                  </a:extLst>
                </a:gridCol>
              </a:tblGrid>
              <a:tr h="473500">
                <a:tc>
                  <a:txBody>
                    <a:bodyPr/>
                    <a:lstStyle/>
                    <a:p>
                      <a:r>
                        <a:rPr lang="en-AU" sz="1200" dirty="0"/>
                        <a:t>First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Last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Address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Suburb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Post-code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Book Purchased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Item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Date  of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Total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701906"/>
                  </a:ext>
                </a:extLst>
              </a:tr>
              <a:tr h="852300">
                <a:tc>
                  <a:txBody>
                    <a:bodyPr/>
                    <a:lstStyle/>
                    <a:p>
                      <a:r>
                        <a:rPr lang="en-AU" sz="1200" dirty="0"/>
                        <a:t>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Jones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56 Latrobe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Melbourne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08/03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02627"/>
                  </a:ext>
                </a:extLst>
              </a:tr>
              <a:tr h="662900">
                <a:tc>
                  <a:txBody>
                    <a:bodyPr/>
                    <a:lstStyle/>
                    <a:p>
                      <a:r>
                        <a:rPr lang="en-AU" sz="1200" dirty="0"/>
                        <a:t>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Jones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56 Latrobe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Melbourne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Curiosity Killed the Cat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08/03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370747"/>
                  </a:ext>
                </a:extLst>
              </a:tr>
              <a:tr h="662900">
                <a:tc>
                  <a:txBody>
                    <a:bodyPr/>
                    <a:lstStyle/>
                    <a:p>
                      <a:r>
                        <a:rPr lang="en-AU" sz="1200" dirty="0"/>
                        <a:t>Mary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236 Smith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Collingwood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Lord of the Necklaces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$18.95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10/03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$37.95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175257"/>
                  </a:ext>
                </a:extLst>
              </a:tr>
              <a:tr h="852300">
                <a:tc>
                  <a:txBody>
                    <a:bodyPr/>
                    <a:lstStyle/>
                    <a:p>
                      <a:r>
                        <a:rPr lang="en-AU" sz="1200" dirty="0"/>
                        <a:t>Mary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236 Smith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Collingwood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10/03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246175"/>
                  </a:ext>
                </a:extLst>
              </a:tr>
              <a:tr h="473500">
                <a:tc>
                  <a:txBody>
                    <a:bodyPr/>
                    <a:lstStyle/>
                    <a:p>
                      <a:r>
                        <a:rPr lang="en-AU" sz="1200" dirty="0"/>
                        <a:t>Fred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45 High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Sydney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NSW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Hobby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$13.95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$27.90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08682"/>
                  </a:ext>
                </a:extLst>
              </a:tr>
              <a:tr h="473500">
                <a:tc>
                  <a:txBody>
                    <a:bodyPr/>
                    <a:lstStyle/>
                    <a:p>
                      <a:r>
                        <a:rPr lang="en-AU" sz="1200" dirty="0"/>
                        <a:t>Fred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45 High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Sydney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NSW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Lord of the Necklaces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570923"/>
                  </a:ext>
                </a:extLst>
              </a:tr>
              <a:tr h="852300">
                <a:tc>
                  <a:txBody>
                    <a:bodyPr/>
                    <a:lstStyle/>
                    <a:p>
                      <a:r>
                        <a:rPr lang="en-AU" sz="1200" dirty="0"/>
                        <a:t>Fred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45 High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Sydney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NSW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 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806268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</p:spTree>
    <p:extLst>
      <p:ext uri="{BB962C8B-B14F-4D97-AF65-F5344CB8AC3E}">
        <p14:creationId xmlns:p14="http://schemas.microsoft.com/office/powerpoint/2010/main" val="1406213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AU" dirty="0"/>
              <a:t>2NF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925302"/>
              </p:ext>
            </p:extLst>
          </p:nvPr>
        </p:nvGraphicFramePr>
        <p:xfrm>
          <a:off x="323529" y="905762"/>
          <a:ext cx="5328591" cy="223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693">
                  <a:extLst>
                    <a:ext uri="{9D8B030D-6E8A-4147-A177-3AD203B41FA5}">
                      <a16:colId xmlns:a16="http://schemas.microsoft.com/office/drawing/2014/main" val="1627417457"/>
                    </a:ext>
                  </a:extLst>
                </a:gridCol>
                <a:gridCol w="701970">
                  <a:extLst>
                    <a:ext uri="{9D8B030D-6E8A-4147-A177-3AD203B41FA5}">
                      <a16:colId xmlns:a16="http://schemas.microsoft.com/office/drawing/2014/main" val="1058428314"/>
                    </a:ext>
                  </a:extLst>
                </a:gridCol>
                <a:gridCol w="765785">
                  <a:extLst>
                    <a:ext uri="{9D8B030D-6E8A-4147-A177-3AD203B41FA5}">
                      <a16:colId xmlns:a16="http://schemas.microsoft.com/office/drawing/2014/main" val="1189408128"/>
                    </a:ext>
                  </a:extLst>
                </a:gridCol>
                <a:gridCol w="829601">
                  <a:extLst>
                    <a:ext uri="{9D8B030D-6E8A-4147-A177-3AD203B41FA5}">
                      <a16:colId xmlns:a16="http://schemas.microsoft.com/office/drawing/2014/main" val="3069734475"/>
                    </a:ext>
                  </a:extLst>
                </a:gridCol>
                <a:gridCol w="893417">
                  <a:extLst>
                    <a:ext uri="{9D8B030D-6E8A-4147-A177-3AD203B41FA5}">
                      <a16:colId xmlns:a16="http://schemas.microsoft.com/office/drawing/2014/main" val="2652522193"/>
                    </a:ext>
                  </a:extLst>
                </a:gridCol>
                <a:gridCol w="510524">
                  <a:extLst>
                    <a:ext uri="{9D8B030D-6E8A-4147-A177-3AD203B41FA5}">
                      <a16:colId xmlns:a16="http://schemas.microsoft.com/office/drawing/2014/main" val="2795675478"/>
                    </a:ext>
                  </a:extLst>
                </a:gridCol>
                <a:gridCol w="829601">
                  <a:extLst>
                    <a:ext uri="{9D8B030D-6E8A-4147-A177-3AD203B41FA5}">
                      <a16:colId xmlns:a16="http://schemas.microsoft.com/office/drawing/2014/main" val="1884730423"/>
                    </a:ext>
                  </a:extLst>
                </a:gridCol>
              </a:tblGrid>
              <a:tr h="460189">
                <a:tc>
                  <a:txBody>
                    <a:bodyPr/>
                    <a:lstStyle/>
                    <a:p>
                      <a:r>
                        <a:rPr lang="en-AU" sz="1200" dirty="0"/>
                        <a:t>Customer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Suburb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Postcode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091146"/>
                  </a:ext>
                </a:extLst>
              </a:tr>
              <a:tr h="657414">
                <a:tc>
                  <a:txBody>
                    <a:bodyPr/>
                    <a:lstStyle/>
                    <a:p>
                      <a:r>
                        <a:rPr lang="en-AU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Jones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56 Latrobe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Melbourne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580773"/>
                  </a:ext>
                </a:extLst>
              </a:tr>
              <a:tr h="657414">
                <a:tc>
                  <a:txBody>
                    <a:bodyPr/>
                    <a:lstStyle/>
                    <a:p>
                      <a:r>
                        <a:rPr lang="en-AU" sz="1200" dirty="0"/>
                        <a:t>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236 Smith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Collingwood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875849"/>
                  </a:ext>
                </a:extLst>
              </a:tr>
              <a:tr h="460189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Fred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45 High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Sydney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NSW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5499536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560204"/>
              </p:ext>
            </p:extLst>
          </p:nvPr>
        </p:nvGraphicFramePr>
        <p:xfrm>
          <a:off x="457200" y="3284984"/>
          <a:ext cx="8435280" cy="3609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880">
                  <a:extLst>
                    <a:ext uri="{9D8B030D-6E8A-4147-A177-3AD203B41FA5}">
                      <a16:colId xmlns:a16="http://schemas.microsoft.com/office/drawing/2014/main" val="2910503686"/>
                    </a:ext>
                  </a:extLst>
                </a:gridCol>
                <a:gridCol w="1405880">
                  <a:extLst>
                    <a:ext uri="{9D8B030D-6E8A-4147-A177-3AD203B41FA5}">
                      <a16:colId xmlns:a16="http://schemas.microsoft.com/office/drawing/2014/main" val="462055977"/>
                    </a:ext>
                  </a:extLst>
                </a:gridCol>
                <a:gridCol w="1405880">
                  <a:extLst>
                    <a:ext uri="{9D8B030D-6E8A-4147-A177-3AD203B41FA5}">
                      <a16:colId xmlns:a16="http://schemas.microsoft.com/office/drawing/2014/main" val="101444152"/>
                    </a:ext>
                  </a:extLst>
                </a:gridCol>
                <a:gridCol w="1405880">
                  <a:extLst>
                    <a:ext uri="{9D8B030D-6E8A-4147-A177-3AD203B41FA5}">
                      <a16:colId xmlns:a16="http://schemas.microsoft.com/office/drawing/2014/main" val="2448190231"/>
                    </a:ext>
                  </a:extLst>
                </a:gridCol>
                <a:gridCol w="1405880">
                  <a:extLst>
                    <a:ext uri="{9D8B030D-6E8A-4147-A177-3AD203B41FA5}">
                      <a16:colId xmlns:a16="http://schemas.microsoft.com/office/drawing/2014/main" val="1457915383"/>
                    </a:ext>
                  </a:extLst>
                </a:gridCol>
                <a:gridCol w="1405880">
                  <a:extLst>
                    <a:ext uri="{9D8B030D-6E8A-4147-A177-3AD203B41FA5}">
                      <a16:colId xmlns:a16="http://schemas.microsoft.com/office/drawing/2014/main" val="3835004389"/>
                    </a:ext>
                  </a:extLst>
                </a:gridCol>
              </a:tblGrid>
              <a:tr h="384071">
                <a:tc>
                  <a:txBody>
                    <a:bodyPr/>
                    <a:lstStyle/>
                    <a:p>
                      <a:r>
                        <a:rPr lang="en-AU" sz="1200" dirty="0"/>
                        <a:t>Customer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Book Purchased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Item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Date of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Total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701882"/>
                  </a:ext>
                </a:extLst>
              </a:tr>
              <a:tr h="473512">
                <a:tc>
                  <a:txBody>
                    <a:bodyPr/>
                    <a:lstStyle/>
                    <a:p>
                      <a:r>
                        <a:rPr lang="en-AU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08/03/11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53313"/>
                  </a:ext>
                </a:extLst>
              </a:tr>
              <a:tr h="473512">
                <a:tc>
                  <a:txBody>
                    <a:bodyPr/>
                    <a:lstStyle/>
                    <a:p>
                      <a:r>
                        <a:rPr lang="en-AU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Curiosity Killed the Cat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08/03/11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703941"/>
                  </a:ext>
                </a:extLst>
              </a:tr>
              <a:tr h="473512">
                <a:tc>
                  <a:txBody>
                    <a:bodyPr/>
                    <a:lstStyle/>
                    <a:p>
                      <a:r>
                        <a:rPr lang="en-AU" sz="1200" dirty="0"/>
                        <a:t>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Lord of the Necklaces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$18.95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10/03/11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$37.95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273173"/>
                  </a:ext>
                </a:extLst>
              </a:tr>
              <a:tr h="473512">
                <a:tc>
                  <a:txBody>
                    <a:bodyPr/>
                    <a:lstStyle/>
                    <a:p>
                      <a:r>
                        <a:rPr lang="en-AU" sz="1200" dirty="0"/>
                        <a:t>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Hornet’s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10/03/11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195861"/>
                  </a:ext>
                </a:extLst>
              </a:tr>
              <a:tr h="384071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Hobby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$13.95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$27.90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346296"/>
                  </a:ext>
                </a:extLst>
              </a:tr>
              <a:tr h="473512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Lord of the Necklaces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672260"/>
                  </a:ext>
                </a:extLst>
              </a:tr>
              <a:tr h="473512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69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165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76872" y="0"/>
            <a:ext cx="8229600" cy="1143000"/>
          </a:xfrm>
        </p:spPr>
        <p:txBody>
          <a:bodyPr/>
          <a:lstStyle/>
          <a:p>
            <a:r>
              <a:rPr lang="en-AU" dirty="0"/>
              <a:t>3NF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6359991"/>
              </p:ext>
            </p:extLst>
          </p:nvPr>
        </p:nvGraphicFramePr>
        <p:xfrm>
          <a:off x="1403648" y="179283"/>
          <a:ext cx="535989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699">
                  <a:extLst>
                    <a:ext uri="{9D8B030D-6E8A-4147-A177-3AD203B41FA5}">
                      <a16:colId xmlns:a16="http://schemas.microsoft.com/office/drawing/2014/main" val="1264333915"/>
                    </a:ext>
                  </a:extLst>
                </a:gridCol>
                <a:gridCol w="765699">
                  <a:extLst>
                    <a:ext uri="{9D8B030D-6E8A-4147-A177-3AD203B41FA5}">
                      <a16:colId xmlns:a16="http://schemas.microsoft.com/office/drawing/2014/main" val="2173481063"/>
                    </a:ext>
                  </a:extLst>
                </a:gridCol>
                <a:gridCol w="765699">
                  <a:extLst>
                    <a:ext uri="{9D8B030D-6E8A-4147-A177-3AD203B41FA5}">
                      <a16:colId xmlns:a16="http://schemas.microsoft.com/office/drawing/2014/main" val="4087201653"/>
                    </a:ext>
                  </a:extLst>
                </a:gridCol>
                <a:gridCol w="765699">
                  <a:extLst>
                    <a:ext uri="{9D8B030D-6E8A-4147-A177-3AD203B41FA5}">
                      <a16:colId xmlns:a16="http://schemas.microsoft.com/office/drawing/2014/main" val="3881741397"/>
                    </a:ext>
                  </a:extLst>
                </a:gridCol>
                <a:gridCol w="765699">
                  <a:extLst>
                    <a:ext uri="{9D8B030D-6E8A-4147-A177-3AD203B41FA5}">
                      <a16:colId xmlns:a16="http://schemas.microsoft.com/office/drawing/2014/main" val="3348844051"/>
                    </a:ext>
                  </a:extLst>
                </a:gridCol>
                <a:gridCol w="765699">
                  <a:extLst>
                    <a:ext uri="{9D8B030D-6E8A-4147-A177-3AD203B41FA5}">
                      <a16:colId xmlns:a16="http://schemas.microsoft.com/office/drawing/2014/main" val="1903712978"/>
                    </a:ext>
                  </a:extLst>
                </a:gridCol>
                <a:gridCol w="765699">
                  <a:extLst>
                    <a:ext uri="{9D8B030D-6E8A-4147-A177-3AD203B41FA5}">
                      <a16:colId xmlns:a16="http://schemas.microsoft.com/office/drawing/2014/main" val="2802716125"/>
                    </a:ext>
                  </a:extLst>
                </a:gridCol>
              </a:tblGrid>
              <a:tr h="403312">
                <a:tc>
                  <a:txBody>
                    <a:bodyPr/>
                    <a:lstStyle/>
                    <a:p>
                      <a:r>
                        <a:rPr lang="en-AU" sz="1200" dirty="0"/>
                        <a:t>Customer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Suburb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Postcode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695878"/>
                  </a:ext>
                </a:extLst>
              </a:tr>
              <a:tr h="403312">
                <a:tc>
                  <a:txBody>
                    <a:bodyPr/>
                    <a:lstStyle/>
                    <a:p>
                      <a:r>
                        <a:rPr lang="en-AU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Jones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56 Latrobe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Melbourne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362310"/>
                  </a:ext>
                </a:extLst>
              </a:tr>
              <a:tr h="403312">
                <a:tc>
                  <a:txBody>
                    <a:bodyPr/>
                    <a:lstStyle/>
                    <a:p>
                      <a:r>
                        <a:rPr lang="en-AU" sz="1200" dirty="0"/>
                        <a:t>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236 Smith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Collingwood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VIC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022739"/>
                  </a:ext>
                </a:extLst>
              </a:tr>
              <a:tr h="403312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Fred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45 High Street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Sydney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NSW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56612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Nicole Mula-Harris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809955"/>
              </p:ext>
            </p:extLst>
          </p:nvPr>
        </p:nvGraphicFramePr>
        <p:xfrm>
          <a:off x="179512" y="2488728"/>
          <a:ext cx="504056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1529294808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93974225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428121114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96736298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700907006"/>
                    </a:ext>
                  </a:extLst>
                </a:gridCol>
              </a:tblGrid>
              <a:tr h="312377">
                <a:tc>
                  <a:txBody>
                    <a:bodyPr/>
                    <a:lstStyle/>
                    <a:p>
                      <a:r>
                        <a:rPr lang="en-AU" sz="1200" dirty="0"/>
                        <a:t>Customer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Book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Date of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129171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08/03/11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790602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08/03/11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316205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10/03/11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$37.90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903338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457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10/03/11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408436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$27.95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643163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$28.95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925935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r>
                        <a:rPr lang="en-AU" sz="1200" dirty="0"/>
                        <a:t>890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12/03/11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08759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211227"/>
              </p:ext>
            </p:extLst>
          </p:nvPr>
        </p:nvGraphicFramePr>
        <p:xfrm>
          <a:off x="3124200" y="4912225"/>
          <a:ext cx="525658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146">
                  <a:extLst>
                    <a:ext uri="{9D8B030D-6E8A-4147-A177-3AD203B41FA5}">
                      <a16:colId xmlns:a16="http://schemas.microsoft.com/office/drawing/2014/main" val="533248754"/>
                    </a:ext>
                  </a:extLst>
                </a:gridCol>
                <a:gridCol w="1314146">
                  <a:extLst>
                    <a:ext uri="{9D8B030D-6E8A-4147-A177-3AD203B41FA5}">
                      <a16:colId xmlns:a16="http://schemas.microsoft.com/office/drawing/2014/main" val="2511447044"/>
                    </a:ext>
                  </a:extLst>
                </a:gridCol>
                <a:gridCol w="1314146">
                  <a:extLst>
                    <a:ext uri="{9D8B030D-6E8A-4147-A177-3AD203B41FA5}">
                      <a16:colId xmlns:a16="http://schemas.microsoft.com/office/drawing/2014/main" val="1937870404"/>
                    </a:ext>
                  </a:extLst>
                </a:gridCol>
                <a:gridCol w="1314146">
                  <a:extLst>
                    <a:ext uri="{9D8B030D-6E8A-4147-A177-3AD203B41FA5}">
                      <a16:colId xmlns:a16="http://schemas.microsoft.com/office/drawing/2014/main" val="3736689526"/>
                    </a:ext>
                  </a:extLst>
                </a:gridCol>
              </a:tblGrid>
              <a:tr h="273541">
                <a:tc>
                  <a:txBody>
                    <a:bodyPr/>
                    <a:lstStyle/>
                    <a:p>
                      <a:r>
                        <a:rPr lang="en-AU" sz="1200" dirty="0"/>
                        <a:t>Book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Book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Genre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Item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701213"/>
                  </a:ext>
                </a:extLst>
              </a:tr>
              <a:tr h="337242">
                <a:tc>
                  <a:txBody>
                    <a:bodyPr/>
                    <a:lstStyle/>
                    <a:p>
                      <a:r>
                        <a:rPr lang="en-AU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Girl in the Hornets Nest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Murder Mystery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$24.95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177233"/>
                  </a:ext>
                </a:extLst>
              </a:tr>
              <a:tr h="337242">
                <a:tc>
                  <a:txBody>
                    <a:bodyPr/>
                    <a:lstStyle/>
                    <a:p>
                      <a:r>
                        <a:rPr lang="en-AU" sz="12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Curiosity Killed the Cat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Romance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$14.95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632963"/>
                  </a:ext>
                </a:extLst>
              </a:tr>
              <a:tr h="273541">
                <a:tc>
                  <a:txBody>
                    <a:bodyPr/>
                    <a:lstStyle/>
                    <a:p>
                      <a:r>
                        <a:rPr lang="en-AU" sz="120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Lord of the Necklaces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Fantasy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$18.95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43577"/>
                  </a:ext>
                </a:extLst>
              </a:tr>
              <a:tr h="273541">
                <a:tc>
                  <a:txBody>
                    <a:bodyPr/>
                    <a:lstStyle/>
                    <a:p>
                      <a:r>
                        <a:rPr lang="en-AU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The Hobby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Fantasy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$13.95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229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138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760</Words>
  <Application>Microsoft Office PowerPoint</Application>
  <PresentationFormat>On-screen Show (4:3)</PresentationFormat>
  <Paragraphs>424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Normalisation</vt:lpstr>
      <vt:lpstr>Raw Data</vt:lpstr>
      <vt:lpstr>1NF</vt:lpstr>
      <vt:lpstr>2NF</vt:lpstr>
      <vt:lpstr>3NF</vt:lpstr>
      <vt:lpstr>Problem 2: Normalise this data</vt:lpstr>
      <vt:lpstr>1NF</vt:lpstr>
      <vt:lpstr>2NF</vt:lpstr>
      <vt:lpstr>3NF</vt:lpstr>
    </vt:vector>
  </TitlesOfParts>
  <Company>DEECD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Normalisation</dc:title>
  <dc:creator>Baird, Kelvin G</dc:creator>
  <cp:lastModifiedBy>Nicole Mula-Harris</cp:lastModifiedBy>
  <cp:revision>17</cp:revision>
  <dcterms:created xsi:type="dcterms:W3CDTF">2015-04-13T10:46:25Z</dcterms:created>
  <dcterms:modified xsi:type="dcterms:W3CDTF">2017-02-15T23:14:31Z</dcterms:modified>
</cp:coreProperties>
</file>